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0287000" cy="13716000"/>
  <p:notesSz cx="10287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EEC"/>
    <a:srgbClr val="E5EFFF"/>
    <a:srgbClr val="D9D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804" y="102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40567"/>
            <a:ext cx="77724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81600"/>
            <a:ext cx="64008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875870"/>
            <a:ext cx="7772400" cy="1816100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75621"/>
            <a:ext cx="7772400" cy="2000249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84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41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98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55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33604"/>
            <a:ext cx="4038600" cy="6034617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4"/>
            <a:ext cx="4038600" cy="6034617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46817"/>
            <a:ext cx="4040188" cy="85301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39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7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99833"/>
            <a:ext cx="4040188" cy="5268384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2046817"/>
            <a:ext cx="4041775" cy="853016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70" indent="0">
              <a:buNone/>
              <a:defRPr sz="2667" b="1"/>
            </a:lvl2pPr>
            <a:lvl3pPr marL="1219139" indent="0">
              <a:buNone/>
              <a:defRPr sz="2400" b="1"/>
            </a:lvl3pPr>
            <a:lvl4pPr marL="1828709" indent="0">
              <a:buNone/>
              <a:defRPr sz="2133" b="1"/>
            </a:lvl4pPr>
            <a:lvl5pPr marL="2438278" indent="0">
              <a:buNone/>
              <a:defRPr sz="2133" b="1"/>
            </a:lvl5pPr>
            <a:lvl6pPr marL="3047848" indent="0">
              <a:buNone/>
              <a:defRPr sz="2133" b="1"/>
            </a:lvl6pPr>
            <a:lvl7pPr marL="3657417" indent="0">
              <a:buNone/>
              <a:defRPr sz="2133" b="1"/>
            </a:lvl7pPr>
            <a:lvl8pPr marL="4266987" indent="0">
              <a:buNone/>
              <a:defRPr sz="2133" b="1"/>
            </a:lvl8pPr>
            <a:lvl9pPr marL="4876557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899833"/>
            <a:ext cx="4041775" cy="5268384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64067"/>
            <a:ext cx="3008313" cy="1549400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64070"/>
            <a:ext cx="5111750" cy="7804151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913470"/>
            <a:ext cx="3008313" cy="6254751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6400801"/>
            <a:ext cx="5486400" cy="7556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17033"/>
            <a:ext cx="5486400" cy="5486400"/>
          </a:xfrm>
        </p:spPr>
        <p:txBody>
          <a:bodyPr/>
          <a:lstStyle>
            <a:lvl1pPr marL="0" indent="0">
              <a:buNone/>
              <a:defRPr sz="4267"/>
            </a:lvl1pPr>
            <a:lvl2pPr marL="609570" indent="0">
              <a:buNone/>
              <a:defRPr sz="3733"/>
            </a:lvl2pPr>
            <a:lvl3pPr marL="1219139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7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7156452"/>
            <a:ext cx="5486400" cy="1073149"/>
          </a:xfrm>
        </p:spPr>
        <p:txBody>
          <a:bodyPr/>
          <a:lstStyle>
            <a:lvl1pPr marL="0" indent="0">
              <a:buNone/>
              <a:defRPr sz="1867"/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6188"/>
            <a:ext cx="205740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66188"/>
            <a:ext cx="601980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66184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33604"/>
            <a:ext cx="82296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8475137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8475137"/>
            <a:ext cx="2895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8475137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9139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219139" rtl="0" eaLnBrk="1" latinLnBrk="0" hangingPunct="1">
        <a:spcBef>
          <a:spcPct val="20000"/>
        </a:spcBef>
        <a:buFont typeface="Arial" pitchFamily="34" charset="0"/>
        <a:buChar char="�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1" indent="-380982" algn="l" defTabSz="1219139" rtl="0" eaLnBrk="1" latinLnBrk="0" hangingPunct="1">
        <a:spcBef>
          <a:spcPct val="20000"/>
        </a:spcBef>
        <a:buFont typeface="Arial" pitchFamily="34" charset="0"/>
        <a:buChar char="�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3" indent="-304784" algn="l" defTabSz="1219139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39" rtl="0" eaLnBrk="1" latinLnBrk="0" hangingPunct="1">
        <a:spcBef>
          <a:spcPct val="20000"/>
        </a:spcBef>
        <a:buFont typeface="Arial" pitchFamily="34" charset="0"/>
        <a:buChar char="�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3" indent="-304784" algn="l" defTabSz="1219139" rtl="0" eaLnBrk="1" latinLnBrk="0" hangingPunct="1">
        <a:spcBef>
          <a:spcPct val="20000"/>
        </a:spcBef>
        <a:buFont typeface="Arial" pitchFamily="34" charset="0"/>
        <a:buChar char="�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39" rtl="0" eaLnBrk="1" latinLnBrk="0" hangingPunct="1">
        <a:spcBef>
          <a:spcPct val="20000"/>
        </a:spcBef>
        <a:buFont typeface="Arial" pitchFamily="34" charset="0"/>
        <a:buChar char="�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39" rtl="0" eaLnBrk="1" latinLnBrk="0" hangingPunct="1">
        <a:spcBef>
          <a:spcPct val="20000"/>
        </a:spcBef>
        <a:buFont typeface="Arial" pitchFamily="34" charset="0"/>
        <a:buChar char="�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indent="-304784" algn="l" defTabSz="1219139" rtl="0" eaLnBrk="1" latinLnBrk="0" hangingPunct="1">
        <a:spcBef>
          <a:spcPct val="20000"/>
        </a:spcBef>
        <a:buFont typeface="Arial" pitchFamily="34" charset="0"/>
        <a:buChar char="�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39" rtl="0" eaLnBrk="1" latinLnBrk="0" hangingPunct="1">
        <a:spcBef>
          <a:spcPct val="20000"/>
        </a:spcBef>
        <a:buFont typeface="Arial" pitchFamily="34" charset="0"/>
        <a:buChar char="�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3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3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cholar.google.fr/citations?user=rv-N3JcAAAAJ&amp;hl=en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E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001">
            <a:extLst>
              <a:ext uri="{FF2B5EF4-FFF2-40B4-BE49-F238E27FC236}">
                <a16:creationId xmlns:a16="http://schemas.microsoft.com/office/drawing/2014/main" id="{DE4E37E8-5A71-4363-BCEF-76D0A5BE426C}"/>
              </a:ext>
            </a:extLst>
          </p:cNvPr>
          <p:cNvGrpSpPr/>
          <p:nvPr/>
        </p:nvGrpSpPr>
        <p:grpSpPr>
          <a:xfrm>
            <a:off x="1370068" y="-24490"/>
            <a:ext cx="7545578" cy="4083687"/>
            <a:chOff x="1370068" y="-24490"/>
            <a:chExt cx="7545578" cy="4083687"/>
          </a:xfrm>
        </p:grpSpPr>
        <p:pic>
          <p:nvPicPr>
            <p:cNvPr id="16" name="Object 2">
              <a:extLst>
                <a:ext uri="{FF2B5EF4-FFF2-40B4-BE49-F238E27FC236}">
                  <a16:creationId xmlns:a16="http://schemas.microsoft.com/office/drawing/2014/main" id="{C0C1F92C-B02D-42EC-9408-2E21DFABA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0068" y="-24490"/>
              <a:ext cx="7545578" cy="4083687"/>
            </a:xfrm>
            <a:prstGeom prst="rect">
              <a:avLst/>
            </a:prstGeom>
          </p:spPr>
        </p:pic>
      </p:grpSp>
      <p:grpSp>
        <p:nvGrpSpPr>
          <p:cNvPr id="17" name="그룹 1002">
            <a:extLst>
              <a:ext uri="{FF2B5EF4-FFF2-40B4-BE49-F238E27FC236}">
                <a16:creationId xmlns:a16="http://schemas.microsoft.com/office/drawing/2014/main" id="{68026157-5698-4446-AF08-8490CE1A956A}"/>
              </a:ext>
            </a:extLst>
          </p:cNvPr>
          <p:cNvGrpSpPr/>
          <p:nvPr/>
        </p:nvGrpSpPr>
        <p:grpSpPr>
          <a:xfrm>
            <a:off x="493197" y="2247706"/>
            <a:ext cx="9297528" cy="10191583"/>
            <a:chOff x="1899624" y="3202299"/>
            <a:chExt cx="6486466" cy="5961761"/>
          </a:xfrm>
        </p:grpSpPr>
        <p:pic>
          <p:nvPicPr>
            <p:cNvPr id="18" name="Object 5">
              <a:extLst>
                <a:ext uri="{FF2B5EF4-FFF2-40B4-BE49-F238E27FC236}">
                  <a16:creationId xmlns:a16="http://schemas.microsoft.com/office/drawing/2014/main" id="{FA906FCC-F62A-4F76-83DB-F7D864A66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9624" y="3202299"/>
              <a:ext cx="6486466" cy="5961761"/>
            </a:xfrm>
            <a:prstGeom prst="rect">
              <a:avLst/>
            </a:prstGeom>
          </p:spPr>
        </p:pic>
      </p:grpSp>
      <p:pic>
        <p:nvPicPr>
          <p:cNvPr id="32" name="그림 31">
            <a:extLst>
              <a:ext uri="{FF2B5EF4-FFF2-40B4-BE49-F238E27FC236}">
                <a16:creationId xmlns:a16="http://schemas.microsoft.com/office/drawing/2014/main" id="{68A0D1F5-8991-4B12-9353-E7FB072CC9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641" y="66011"/>
            <a:ext cx="814644" cy="814048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443BF45-AD5D-4BE0-9693-AC47EA1E2B83}"/>
              </a:ext>
            </a:extLst>
          </p:cNvPr>
          <p:cNvSpPr txBox="1"/>
          <p:nvPr/>
        </p:nvSpPr>
        <p:spPr>
          <a:xfrm>
            <a:off x="1671143" y="845718"/>
            <a:ext cx="6941636" cy="554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1" dirty="0">
                <a:solidFill>
                  <a:schemeClr val="bg1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연세대학교 기계공학부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B9AE131-062C-4507-8DAD-CBD965E34C3F}"/>
              </a:ext>
            </a:extLst>
          </p:cNvPr>
          <p:cNvSpPr txBox="1"/>
          <p:nvPr/>
        </p:nvSpPr>
        <p:spPr>
          <a:xfrm>
            <a:off x="1671143" y="1324248"/>
            <a:ext cx="6941636" cy="923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1" b="1" dirty="0">
                <a:solidFill>
                  <a:schemeClr val="bg1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대학원 초청 세미나</a:t>
            </a: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0B9A7853-B96F-435D-8CCE-2479EDE5DC07}"/>
              </a:ext>
            </a:extLst>
          </p:cNvPr>
          <p:cNvCxnSpPr/>
          <p:nvPr/>
        </p:nvCxnSpPr>
        <p:spPr>
          <a:xfrm>
            <a:off x="1098648" y="4960781"/>
            <a:ext cx="8045605" cy="0"/>
          </a:xfrm>
          <a:prstGeom prst="line">
            <a:avLst/>
          </a:prstGeom>
          <a:ln w="127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AC42D4C6-EDB3-4AE8-A74E-3B3488CE3DB8}"/>
              </a:ext>
            </a:extLst>
          </p:cNvPr>
          <p:cNvSpPr txBox="1"/>
          <p:nvPr/>
        </p:nvSpPr>
        <p:spPr>
          <a:xfrm>
            <a:off x="819732" y="5104879"/>
            <a:ext cx="8970993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/>
            <a:r>
              <a:rPr lang="ko-KR" altLang="en-US" sz="2800" spc="-100" dirty="0" smtClean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주제</a:t>
            </a:r>
            <a:r>
              <a:rPr lang="en-US" altLang="ko-KR" sz="2800" spc="-100" dirty="0" smtClean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: </a:t>
            </a:r>
            <a:r>
              <a:rPr lang="ko-KR" altLang="en-US" sz="26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디지털 전환을 위한 필요조건</a:t>
            </a:r>
            <a:r>
              <a:rPr lang="en-US" altLang="ko-KR" sz="26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: </a:t>
            </a:r>
            <a:r>
              <a:rPr lang="ko-KR" altLang="en-US" sz="26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인공지능 기반 시뮬레이션 계산 가속화</a:t>
            </a:r>
          </a:p>
          <a:p>
            <a:endParaRPr lang="en-US" altLang="ko-KR" sz="2800" dirty="0" smtClean="0">
              <a:solidFill>
                <a:srgbClr val="002060"/>
              </a:solidFill>
              <a:latin typeface="연세소제목체" panose="02030504000101010101" pitchFamily="18" charset="-127"/>
              <a:ea typeface="연세소제목체" panose="02030504000101010101" pitchFamily="18" charset="-127"/>
            </a:endParaRPr>
          </a:p>
          <a:p>
            <a:r>
              <a:rPr lang="ko-KR" altLang="en-US" sz="2800" dirty="0" smtClean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초록</a:t>
            </a:r>
            <a:endParaRPr lang="en-US" altLang="ko-KR" sz="2800" dirty="0" smtClean="0">
              <a:solidFill>
                <a:srgbClr val="002060"/>
              </a:solidFill>
              <a:latin typeface="연세소제목체" panose="02030504000101010101" pitchFamily="18" charset="-127"/>
              <a:ea typeface="연세소제목체" panose="02030504000101010101" pitchFamily="18" charset="-127"/>
            </a:endParaRPr>
          </a:p>
          <a:p>
            <a:r>
              <a:rPr lang="ko-KR" altLang="en-US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물리적인 제품</a:t>
            </a:r>
            <a:r>
              <a:rPr lang="en-US" altLang="ko-KR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 </a:t>
            </a:r>
            <a:r>
              <a:rPr lang="ko-KR" altLang="en-US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설비</a:t>
            </a:r>
            <a:r>
              <a:rPr lang="en-US" altLang="ko-KR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 </a:t>
            </a:r>
            <a:r>
              <a:rPr lang="ko-KR" altLang="en-US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공정 등의 가상 모델인 디지털 트윈은 물리적인 대상의 특징을 포함하고 있으며</a:t>
            </a:r>
            <a:r>
              <a:rPr lang="en-US" altLang="ko-KR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 </a:t>
            </a:r>
            <a:r>
              <a:rPr lang="ko-KR" altLang="en-US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센서</a:t>
            </a:r>
            <a:r>
              <a:rPr lang="en-US" altLang="ko-KR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 </a:t>
            </a:r>
            <a:r>
              <a:rPr lang="ko-KR" altLang="en-US" sz="2400" dirty="0" err="1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액추에이터</a:t>
            </a:r>
            <a:r>
              <a:rPr lang="en-US" altLang="ko-KR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 </a:t>
            </a:r>
            <a:r>
              <a:rPr lang="en-US" altLang="ko-KR" sz="2400" dirty="0" err="1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IoT</a:t>
            </a:r>
            <a:r>
              <a:rPr lang="en-US" altLang="ko-KR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 </a:t>
            </a:r>
            <a:r>
              <a:rPr lang="ko-KR" altLang="en-US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기술 등을 통해 물리적인 대상의 데이터를 수집하여 모델을 구축합니다</a:t>
            </a:r>
            <a:r>
              <a:rPr lang="en-US" altLang="ko-KR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. </a:t>
            </a:r>
            <a:r>
              <a:rPr lang="ko-KR" altLang="en-US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수치해석 방법을 통해 구현된 가상 모델은 다양한 가상 시나리오를 통해 제품 개발</a:t>
            </a:r>
            <a:r>
              <a:rPr lang="en-US" altLang="ko-KR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 </a:t>
            </a:r>
            <a:r>
              <a:rPr lang="ko-KR" altLang="en-US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공정 최적화</a:t>
            </a:r>
            <a:r>
              <a:rPr lang="en-US" altLang="ko-KR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 </a:t>
            </a:r>
            <a:r>
              <a:rPr lang="ko-KR" altLang="en-US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성능 개선</a:t>
            </a:r>
            <a:r>
              <a:rPr lang="en-US" altLang="ko-KR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, </a:t>
            </a:r>
            <a:r>
              <a:rPr lang="ko-KR" altLang="en-US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개발 프로세스 등 다양한 분야에서 활용됩니다</a:t>
            </a:r>
            <a:r>
              <a:rPr lang="en-US" altLang="ko-KR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. </a:t>
            </a:r>
            <a:r>
              <a:rPr lang="ko-KR" altLang="en-US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하지만 디지털 트윈 모델의 크기와 복잡성은 계산 비용과 시간을 증가시키며 실시간성을 확보하지 못하는 문제가 있습니다</a:t>
            </a:r>
            <a:r>
              <a:rPr lang="en-US" altLang="ko-KR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. </a:t>
            </a:r>
            <a:r>
              <a:rPr lang="ko-KR" altLang="en-US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본 발표에서는 물리지식기반 인공지능</a:t>
            </a:r>
            <a:r>
              <a:rPr lang="en-US" altLang="ko-KR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(PINN)</a:t>
            </a:r>
            <a:r>
              <a:rPr lang="ko-KR" altLang="en-US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을 활용하여 디지털 트윈 모델의 차원 축소를 구현함으로써 학습되지 않은 가상 시나리오 계산을 가속화하고 비용을 절감하는 데 도움을 주는 방법론을 제시합니다</a:t>
            </a:r>
            <a:r>
              <a:rPr lang="en-US" altLang="ko-KR" sz="24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.</a:t>
            </a:r>
            <a:endParaRPr lang="en-US" altLang="ko-KR" sz="2400" dirty="0" smtClean="0">
              <a:solidFill>
                <a:srgbClr val="002060"/>
              </a:solidFill>
              <a:latin typeface="연세소제목체" panose="02030504000101010101" pitchFamily="18" charset="-127"/>
              <a:ea typeface="연세소제목체" panose="02030504000101010101" pitchFamily="18" charset="-127"/>
            </a:endParaRPr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2DCE4D03-8654-48EE-91E1-A2D814F7CE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018" y="12700188"/>
            <a:ext cx="3429947" cy="86511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CA17C03-711C-4F12-BA0E-620E01DB059C}"/>
              </a:ext>
            </a:extLst>
          </p:cNvPr>
          <p:cNvSpPr txBox="1"/>
          <p:nvPr/>
        </p:nvSpPr>
        <p:spPr>
          <a:xfrm>
            <a:off x="3133997" y="2770559"/>
            <a:ext cx="5781649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/>
            <a:r>
              <a:rPr lang="ko-KR" altLang="en-US" sz="2500" b="1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연 사</a:t>
            </a:r>
            <a:r>
              <a:rPr lang="en-US" altLang="ko-KR" sz="2500" b="1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: </a:t>
            </a:r>
            <a:r>
              <a:rPr lang="en-US" altLang="ko-KR" sz="2500" dirty="0" smtClean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  <a:hlinkClick r:id="rId6"/>
              </a:rPr>
              <a:t>‬</a:t>
            </a:r>
            <a:r>
              <a:rPr lang="ko-KR" altLang="en-US" sz="2500" dirty="0" smtClean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이승철</a:t>
            </a:r>
            <a:r>
              <a:rPr lang="ko-KR" altLang="en-US" sz="2500" dirty="0" smtClean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 </a:t>
            </a:r>
            <a:r>
              <a:rPr lang="ko-KR" altLang="en-US" sz="2500" dirty="0" smtClean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교수</a:t>
            </a:r>
            <a:endParaRPr lang="en-US" altLang="ko-KR" sz="2500" dirty="0" smtClean="0">
              <a:solidFill>
                <a:srgbClr val="002060"/>
              </a:solidFill>
              <a:latin typeface="연세소제목체" panose="02030504000101010101" pitchFamily="18" charset="-127"/>
              <a:ea typeface="연세소제목체" panose="02030504000101010101" pitchFamily="18" charset="-127"/>
            </a:endParaRPr>
          </a:p>
          <a:p>
            <a:pPr fontAlgn="base" latinLnBrk="1"/>
            <a:r>
              <a:rPr lang="ko-KR" altLang="en-US" sz="2500" b="1" dirty="0" smtClean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소 </a:t>
            </a:r>
            <a:r>
              <a:rPr lang="ko-KR" altLang="en-US" sz="2500" b="1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속</a:t>
            </a:r>
            <a:r>
              <a:rPr lang="en-US" altLang="ko-KR" sz="2500" dirty="0" smtClean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: </a:t>
            </a:r>
            <a:r>
              <a:rPr lang="ko-KR" altLang="en-US" sz="2400" dirty="0" smtClean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한국과학기술원 기계공학과</a:t>
            </a:r>
            <a:endParaRPr lang="en-US" altLang="ko-KR" sz="2400" dirty="0" smtClean="0">
              <a:solidFill>
                <a:srgbClr val="002060"/>
              </a:solidFill>
              <a:latin typeface="연세소제목체" panose="02030504000101010101" pitchFamily="18" charset="-127"/>
              <a:ea typeface="연세소제목체" panose="02030504000101010101" pitchFamily="18" charset="-127"/>
            </a:endParaRPr>
          </a:p>
          <a:p>
            <a:pPr fontAlgn="base" latinLnBrk="1"/>
            <a:r>
              <a:rPr lang="ko-KR" altLang="en-US" sz="2500" b="1" dirty="0" smtClean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일 </a:t>
            </a:r>
            <a:r>
              <a:rPr lang="ko-KR" altLang="en-US" sz="2500" b="1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시</a:t>
            </a:r>
            <a:r>
              <a:rPr lang="en-US" altLang="ko-KR" sz="25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: </a:t>
            </a:r>
            <a:r>
              <a:rPr lang="en-US" altLang="ko-KR" sz="2500" dirty="0" smtClean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2024</a:t>
            </a:r>
            <a:r>
              <a:rPr lang="ko-KR" altLang="en-US" sz="2500" dirty="0" smtClean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년 </a:t>
            </a:r>
            <a:r>
              <a:rPr lang="en-US" altLang="ko-KR" sz="2500" dirty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3</a:t>
            </a:r>
            <a:r>
              <a:rPr lang="ko-KR" altLang="en-US" sz="2500" dirty="0" smtClean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월</a:t>
            </a:r>
            <a:r>
              <a:rPr lang="en-US" altLang="ko-KR" sz="2500" dirty="0" smtClean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 </a:t>
            </a:r>
            <a:r>
              <a:rPr lang="en-US" altLang="ko-KR" sz="2500" dirty="0" smtClean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29</a:t>
            </a:r>
            <a:r>
              <a:rPr lang="ko-KR" altLang="en-US" sz="2500" dirty="0" smtClean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일</a:t>
            </a:r>
            <a:r>
              <a:rPr lang="en-US" altLang="ko-KR" sz="2500" dirty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(</a:t>
            </a:r>
            <a:r>
              <a:rPr lang="ko-KR" altLang="en-US" sz="2500" dirty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금</a:t>
            </a:r>
            <a:r>
              <a:rPr lang="en-US" altLang="ko-KR" sz="2500" dirty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) </a:t>
            </a:r>
            <a:r>
              <a:rPr lang="en-US" altLang="ko-KR" sz="2500" dirty="0" smtClean="0">
                <a:solidFill>
                  <a:schemeClr val="tx2">
                    <a:lumMod val="75000"/>
                  </a:schemeClr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13:00</a:t>
            </a:r>
            <a:endParaRPr lang="en-US" altLang="ko-KR" sz="2500" dirty="0">
              <a:solidFill>
                <a:srgbClr val="002060"/>
              </a:solidFill>
              <a:latin typeface="연세소제목체" panose="02030504000101010101" pitchFamily="18" charset="-127"/>
              <a:ea typeface="연세소제목체" panose="02030504000101010101" pitchFamily="18" charset="-127"/>
            </a:endParaRPr>
          </a:p>
          <a:p>
            <a:r>
              <a:rPr lang="ko-KR" altLang="en-US" sz="2500" b="1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장 소</a:t>
            </a:r>
            <a:r>
              <a:rPr lang="en-US" altLang="ko-KR" sz="25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: </a:t>
            </a:r>
            <a:r>
              <a:rPr lang="en-US" altLang="ko-KR" sz="2500" dirty="0" smtClean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B040</a:t>
            </a:r>
            <a:endParaRPr lang="en-US" altLang="ko-KR" sz="2500" dirty="0">
              <a:solidFill>
                <a:srgbClr val="002060"/>
              </a:solidFill>
              <a:latin typeface="연세소제목체" panose="02030504000101010101" pitchFamily="18" charset="-127"/>
              <a:ea typeface="연세소제목체" panose="02030504000101010101" pitchFamily="18" charset="-127"/>
            </a:endParaRPr>
          </a:p>
          <a:p>
            <a:r>
              <a:rPr lang="ko-KR" altLang="en-US" sz="2500" b="1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초 청</a:t>
            </a:r>
            <a:r>
              <a:rPr lang="en-US" altLang="ko-KR" sz="25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: </a:t>
            </a:r>
            <a:r>
              <a:rPr lang="ko-KR" altLang="en-US" sz="2500" dirty="0" smtClean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이창훈</a:t>
            </a:r>
            <a:r>
              <a:rPr lang="ko-KR" altLang="en-US" sz="2500" dirty="0" smtClean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 </a:t>
            </a:r>
            <a:r>
              <a:rPr lang="ko-KR" altLang="en-US" sz="2500" dirty="0">
                <a:solidFill>
                  <a:srgbClr val="002060"/>
                </a:solidFill>
                <a:latin typeface="연세소제목체" panose="02030504000101010101" pitchFamily="18" charset="-127"/>
                <a:ea typeface="연세소제목체" panose="02030504000101010101" pitchFamily="18" charset="-127"/>
              </a:rPr>
              <a:t>교수</a:t>
            </a:r>
            <a:endParaRPr lang="en-US" altLang="ko-KR" sz="2500" dirty="0">
              <a:solidFill>
                <a:srgbClr val="002060"/>
              </a:solidFill>
              <a:latin typeface="연세소제목체" panose="02030504000101010101" pitchFamily="18" charset="-127"/>
              <a:ea typeface="연세소제목체" panose="02030504000101010101" pitchFamily="18" charset="-127"/>
            </a:endParaRPr>
          </a:p>
        </p:txBody>
      </p:sp>
      <p:pic>
        <p:nvPicPr>
          <p:cNvPr id="19" name="Picture 1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370068" y="2729153"/>
            <a:ext cx="1435539" cy="1913997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68750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154</Words>
  <Application>Microsoft Office PowerPoint</Application>
  <PresentationFormat>사용자 지정</PresentationFormat>
  <Paragraphs>11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연세소제목체</vt:lpstr>
      <vt:lpstr>Arial</vt:lpstr>
      <vt:lpstr>Calibri</vt:lpstr>
      <vt:lpstr>Office Theme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bk21</cp:lastModifiedBy>
  <cp:revision>86</cp:revision>
  <dcterms:created xsi:type="dcterms:W3CDTF">2021-03-16T15:06:37Z</dcterms:created>
  <dcterms:modified xsi:type="dcterms:W3CDTF">2024-03-22T00:53:54Z</dcterms:modified>
</cp:coreProperties>
</file>