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0287000" cy="13716000"/>
  <p:notesSz cx="10287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EEC"/>
    <a:srgbClr val="E5EFFF"/>
    <a:srgbClr val="D9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804" y="10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40567"/>
            <a:ext cx="77724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875870"/>
            <a:ext cx="7772400" cy="1816100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75621"/>
            <a:ext cx="7772400" cy="200024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4"/>
            <a:ext cx="4038600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4"/>
            <a:ext cx="4038600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46817"/>
            <a:ext cx="4040188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9833"/>
            <a:ext cx="4040188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2046817"/>
            <a:ext cx="4041775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899833"/>
            <a:ext cx="4041775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64067"/>
            <a:ext cx="3008313" cy="154940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64070"/>
            <a:ext cx="5111750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913470"/>
            <a:ext cx="3008313" cy="6254751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6400801"/>
            <a:ext cx="5486400" cy="7556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17033"/>
            <a:ext cx="5486400" cy="54864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7156452"/>
            <a:ext cx="5486400" cy="1073149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6188"/>
            <a:ext cx="20574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6188"/>
            <a:ext cx="601980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4"/>
            <a:ext cx="82296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8475137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8475137"/>
            <a:ext cx="2895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8475137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39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219139" rtl="0" eaLnBrk="1" latinLnBrk="0" hangingPunct="1">
        <a:spcBef>
          <a:spcPct val="20000"/>
        </a:spcBef>
        <a:buFont typeface="Arial" pitchFamily="34" charset="0"/>
        <a:buChar char="�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1" indent="-380982" algn="l" defTabSz="1219139" rtl="0" eaLnBrk="1" latinLnBrk="0" hangingPunct="1">
        <a:spcBef>
          <a:spcPct val="20000"/>
        </a:spcBef>
        <a:buFont typeface="Arial" pitchFamily="34" charset="0"/>
        <a:buChar char="�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001">
            <a:extLst>
              <a:ext uri="{FF2B5EF4-FFF2-40B4-BE49-F238E27FC236}">
                <a16:creationId xmlns:a16="http://schemas.microsoft.com/office/drawing/2014/main" id="{DE4E37E8-5A71-4363-BCEF-76D0A5BE426C}"/>
              </a:ext>
            </a:extLst>
          </p:cNvPr>
          <p:cNvGrpSpPr/>
          <p:nvPr/>
        </p:nvGrpSpPr>
        <p:grpSpPr>
          <a:xfrm>
            <a:off x="1370068" y="-24490"/>
            <a:ext cx="7545578" cy="4083687"/>
            <a:chOff x="1370068" y="-24490"/>
            <a:chExt cx="7545578" cy="4083687"/>
          </a:xfrm>
        </p:grpSpPr>
        <p:pic>
          <p:nvPicPr>
            <p:cNvPr id="16" name="Object 2">
              <a:extLst>
                <a:ext uri="{FF2B5EF4-FFF2-40B4-BE49-F238E27FC236}">
                  <a16:creationId xmlns:a16="http://schemas.microsoft.com/office/drawing/2014/main" id="{C0C1F92C-B02D-42EC-9408-2E21DFABA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0068" y="-24490"/>
              <a:ext cx="7545578" cy="4083687"/>
            </a:xfrm>
            <a:prstGeom prst="rect">
              <a:avLst/>
            </a:prstGeom>
          </p:spPr>
        </p:pic>
      </p:grpSp>
      <p:grpSp>
        <p:nvGrpSpPr>
          <p:cNvPr id="17" name="그룹 1002">
            <a:extLst>
              <a:ext uri="{FF2B5EF4-FFF2-40B4-BE49-F238E27FC236}">
                <a16:creationId xmlns:a16="http://schemas.microsoft.com/office/drawing/2014/main" id="{68026157-5698-4446-AF08-8490CE1A956A}"/>
              </a:ext>
            </a:extLst>
          </p:cNvPr>
          <p:cNvGrpSpPr/>
          <p:nvPr/>
        </p:nvGrpSpPr>
        <p:grpSpPr>
          <a:xfrm>
            <a:off x="408326" y="2271377"/>
            <a:ext cx="9793804" cy="10449055"/>
            <a:chOff x="1899624" y="3202299"/>
            <a:chExt cx="6486466" cy="5961761"/>
          </a:xfrm>
        </p:grpSpPr>
        <p:pic>
          <p:nvPicPr>
            <p:cNvPr id="18" name="Object 5">
              <a:extLst>
                <a:ext uri="{FF2B5EF4-FFF2-40B4-BE49-F238E27FC236}">
                  <a16:creationId xmlns:a16="http://schemas.microsoft.com/office/drawing/2014/main" id="{FA906FCC-F62A-4F76-83DB-F7D864A66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9624" y="3202299"/>
              <a:ext cx="6486466" cy="5961761"/>
            </a:xfrm>
            <a:prstGeom prst="rect">
              <a:avLst/>
            </a:prstGeom>
          </p:spPr>
        </p:pic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68A0D1F5-8991-4B12-9353-E7FB072CC9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641" y="66011"/>
            <a:ext cx="814644" cy="81404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443BF45-AD5D-4BE0-9693-AC47EA1E2B83}"/>
              </a:ext>
            </a:extLst>
          </p:cNvPr>
          <p:cNvSpPr txBox="1"/>
          <p:nvPr/>
        </p:nvSpPr>
        <p:spPr>
          <a:xfrm>
            <a:off x="1671143" y="845718"/>
            <a:ext cx="6941636" cy="55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1" dirty="0">
                <a:solidFill>
                  <a:schemeClr val="bg1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기계공학부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9AE131-062C-4507-8DAD-CBD965E34C3F}"/>
              </a:ext>
            </a:extLst>
          </p:cNvPr>
          <p:cNvSpPr txBox="1"/>
          <p:nvPr/>
        </p:nvSpPr>
        <p:spPr>
          <a:xfrm>
            <a:off x="1671143" y="1324248"/>
            <a:ext cx="6941636" cy="92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1" b="1" dirty="0">
                <a:solidFill>
                  <a:schemeClr val="bg1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대학원 초청 세미나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B9A7853-B96F-435D-8CCE-2479EDE5DC07}"/>
              </a:ext>
            </a:extLst>
          </p:cNvPr>
          <p:cNvCxnSpPr/>
          <p:nvPr/>
        </p:nvCxnSpPr>
        <p:spPr>
          <a:xfrm>
            <a:off x="1098648" y="4960781"/>
            <a:ext cx="8045605" cy="0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C42D4C6-EDB3-4AE8-A74E-3B3488CE3DB8}"/>
              </a:ext>
            </a:extLst>
          </p:cNvPr>
          <p:cNvSpPr txBox="1"/>
          <p:nvPr/>
        </p:nvSpPr>
        <p:spPr>
          <a:xfrm>
            <a:off x="819732" y="5104879"/>
            <a:ext cx="8970993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sz="2400" spc="-1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주제</a:t>
            </a:r>
            <a:r>
              <a:rPr lang="en-US" altLang="ko-KR" sz="2400" spc="-1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Applications of digital holographic microscopy</a:t>
            </a:r>
          </a:p>
          <a:p>
            <a:pPr fontAlgn="base" latinLnBrk="1"/>
            <a:endParaRPr lang="en-US" altLang="ko-KR" sz="24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pPr fontAlgn="base" latinLnBrk="1"/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초록</a:t>
            </a:r>
            <a:endParaRPr lang="en-US" altLang="ko-KR" sz="24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pPr fontAlgn="base" latinLnBrk="1"/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광학 이미징은 높은 해상도를 제공하며 생체에 무해하고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소형화가 가능해 다양한 분야에서 주목받고 있다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이 기술은 생물학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의학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물리학 등 기초 연구는 물론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산업 계측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광학 센서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군사 장비 등에도 폭넓게 응용되고 있다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특히 광학 현미경은 생물학과 의학에서 기본적인 관찰 도구로 자리잡았으며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초고해상도 현미경의 경우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생체 조직이나 단일 세포에서 일어나는 중요 생명 현상을 분자 수준까지 시각화 할 수 있게 해 준다</a:t>
            </a:r>
            <a:r>
              <a:rPr lang="en-US" altLang="ko-KR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</a:p>
          <a:p>
            <a:pPr fontAlgn="base" latinLnBrk="1"/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여러 광학 현미경 기술 중 지난 십 여년간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디지털 홀로그래피 현미경은 여러 응용 분야에서 강력한 기술로 부각되고 있다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일반적인 광학 현미경이 빛의 세기 정보만을 측정할 수 있는데 반해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이 기술은 간섭계를 이용하여 빛의 세기와 위상 변화를 동시에 기록할 수 있다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따라서 물체를 투과하거나 물체에서 반사된 빛이 경험하는 위상 지연을 측정하고 시각화 함으로써 빛과 상호작용한 물체의 정보를 명확하게 복원하거나 예측할 수 있다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이 방법은 특히 일반적인 명시야 현미경으로 관찰이 어려운 투명한 물체 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(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세포나 생체 조직과 같은 생물시료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)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의 관찰에 유용하다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또한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홀로그래피 기술은 측정된 세기 및 위상 정보를 해석하여 빛의 산란과 같은 복잡한 현상을 이해하고 새로운 이미징 방법을 개발하는데도 이용되고 있다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</a:p>
          <a:p>
            <a:pPr fontAlgn="base" latinLnBrk="1"/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본 연구실은 디지털 홀로그래피 기반의 이미징 기술과 물리학적 원리를 이용하여 새로운 디지털 홀로그래피 이미징 방법을 개발하고 있다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이번 발표에서는 디지털 홀로그래피를 이용한 이미징 방법의 원리를 설명하고</a:t>
            </a:r>
            <a:r>
              <a:rPr lang="en-US" altLang="ko-KR" sz="170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</a:t>
            </a:r>
            <a:r>
              <a:rPr lang="ko-KR" altLang="en-US" sz="170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ko-KR" altLang="en-US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본 연구실에서 수행 중인 연구 내용과 그 응용 가능성에 대해 살펴보고자 한다</a:t>
            </a:r>
            <a:r>
              <a:rPr lang="en-US" altLang="ko-KR" sz="17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endParaRPr lang="ko-KR" altLang="en-US" sz="16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2DCE4D03-8654-48EE-91E1-A2D814F7C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018" y="12700188"/>
            <a:ext cx="3429947" cy="8651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A17C03-711C-4F12-BA0E-620E01DB059C}"/>
              </a:ext>
            </a:extLst>
          </p:cNvPr>
          <p:cNvSpPr txBox="1"/>
          <p:nvPr/>
        </p:nvSpPr>
        <p:spPr>
          <a:xfrm>
            <a:off x="3133997" y="2770559"/>
            <a:ext cx="578164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 사</a:t>
            </a:r>
            <a:r>
              <a:rPr lang="en-US" altLang="ko-KR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500" dirty="0" err="1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최영운</a:t>
            </a:r>
            <a:r>
              <a:rPr lang="ko-KR" altLang="en-US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교수 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pPr fontAlgn="base" latinLnBrk="1"/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소 속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고려대학교 </a:t>
            </a:r>
            <a:r>
              <a:rPr lang="ko-KR" altLang="en-US" sz="2500" dirty="0" err="1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바이오의공학부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pPr fontAlgn="base" latinLnBrk="1"/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일 시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2024</a:t>
            </a:r>
            <a:r>
              <a:rPr lang="ko-KR" altLang="en-US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년 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10</a:t>
            </a:r>
            <a:r>
              <a:rPr lang="ko-KR" altLang="en-US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월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4</a:t>
            </a:r>
            <a:r>
              <a:rPr lang="ko-KR" altLang="en-US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일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(</a:t>
            </a:r>
            <a:r>
              <a:rPr lang="ko-KR" altLang="en-US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금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) 14:30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장 소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B040</a:t>
            </a:r>
          </a:p>
          <a:p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초 청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500" dirty="0" err="1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주철민</a:t>
            </a:r>
            <a:r>
              <a:rPr lang="ko-KR" altLang="en-US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교수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48" y="2795877"/>
            <a:ext cx="1796952" cy="178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50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265</Words>
  <Application>Microsoft Office PowerPoint</Application>
  <PresentationFormat>사용자 지정</PresentationFormat>
  <Paragraphs>13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연세소제목체</vt:lpstr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bk21</cp:lastModifiedBy>
  <cp:revision>101</cp:revision>
  <dcterms:created xsi:type="dcterms:W3CDTF">2021-03-16T15:06:37Z</dcterms:created>
  <dcterms:modified xsi:type="dcterms:W3CDTF">2024-09-30T07:11:58Z</dcterms:modified>
</cp:coreProperties>
</file>